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59" r:id="rId9"/>
    <p:sldId id="265" r:id="rId10"/>
    <p:sldId id="266" r:id="rId11"/>
    <p:sldId id="267" r:id="rId12"/>
    <p:sldId id="268" r:id="rId13"/>
    <p:sldId id="270" r:id="rId14"/>
    <p:sldId id="271" r:id="rId15"/>
    <p:sldId id="272" r:id="rId16"/>
    <p:sldId id="273" r:id="rId17"/>
    <p:sldId id="274" r:id="rId18"/>
    <p:sldId id="275" r:id="rId19"/>
    <p:sldId id="276" r:id="rId20"/>
    <p:sldId id="269" r:id="rId21"/>
    <p:sldId id="277" r:id="rId22"/>
    <p:sldId id="264"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3/1/2019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3/1/2019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12" y="641468"/>
            <a:ext cx="11140225" cy="5871860"/>
          </a:xfrm>
          <a:prstGeom prst="rect">
            <a:avLst/>
          </a:prstGeom>
        </p:spPr>
      </p:pic>
    </p:spTree>
    <p:extLst>
      <p:ext uri="{BB962C8B-B14F-4D97-AF65-F5344CB8AC3E}">
        <p14:creationId xmlns:p14="http://schemas.microsoft.com/office/powerpoint/2010/main" val="1699763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dirty="0" smtClean="0"/>
              <a:t>Comando DROP</a:t>
            </a:r>
            <a:endParaRPr lang="es-EC" dirty="0"/>
          </a:p>
        </p:txBody>
      </p:sp>
      <p:sp>
        <p:nvSpPr>
          <p:cNvPr id="3" name="Marcador de contenido 2"/>
          <p:cNvSpPr>
            <a:spLocks noGrp="1"/>
          </p:cNvSpPr>
          <p:nvPr>
            <p:ph idx="1"/>
          </p:nvPr>
        </p:nvSpPr>
        <p:spPr>
          <a:xfrm>
            <a:off x="2661091" y="1286577"/>
            <a:ext cx="5374762" cy="838437"/>
          </a:xfrm>
        </p:spPr>
        <p:txBody>
          <a:bodyPr/>
          <a:lstStyle/>
          <a:p>
            <a:pPr marL="0" indent="0" algn="just">
              <a:buNone/>
            </a:pPr>
            <a:r>
              <a:rPr lang="es-EC" dirty="0" smtClean="0"/>
              <a:t>Es el comando que nos permite eliminar tablas</a:t>
            </a:r>
          </a:p>
          <a:p>
            <a:pPr marL="0" indent="0" algn="just">
              <a:buNone/>
            </a:pPr>
            <a:endParaRPr lang="es-EC" dirty="0"/>
          </a:p>
          <a:p>
            <a:pPr marL="0" indent="0" algn="just">
              <a:buNone/>
            </a:pPr>
            <a:endParaRPr lang="es-EC"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972" y="2480842"/>
            <a:ext cx="5257143" cy="2952381"/>
          </a:xfrm>
          <a:prstGeom prst="rect">
            <a:avLst/>
          </a:prstGeom>
        </p:spPr>
      </p:pic>
    </p:spTree>
    <p:extLst>
      <p:ext uri="{BB962C8B-B14F-4D97-AF65-F5344CB8AC3E}">
        <p14:creationId xmlns:p14="http://schemas.microsoft.com/office/powerpoint/2010/main" val="2612366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EC" dirty="0" smtClean="0"/>
              <a:t>Comando DESCRIBE</a:t>
            </a:r>
            <a:endParaRPr lang="es-EC" dirty="0"/>
          </a:p>
        </p:txBody>
      </p:sp>
      <p:sp>
        <p:nvSpPr>
          <p:cNvPr id="3" name="Marcador de contenido 2"/>
          <p:cNvSpPr>
            <a:spLocks noGrp="1"/>
          </p:cNvSpPr>
          <p:nvPr>
            <p:ph idx="1"/>
          </p:nvPr>
        </p:nvSpPr>
        <p:spPr>
          <a:xfrm>
            <a:off x="1643660" y="1152983"/>
            <a:ext cx="8646560" cy="566671"/>
          </a:xfrm>
        </p:spPr>
        <p:txBody>
          <a:bodyPr/>
          <a:lstStyle/>
          <a:p>
            <a:pPr marL="0" indent="0" algn="just">
              <a:buNone/>
            </a:pPr>
            <a:r>
              <a:rPr lang="es-EC" dirty="0" smtClean="0"/>
              <a:t>Es el comando que nos permite visualizar el detalle de una tabla</a:t>
            </a:r>
          </a:p>
          <a:p>
            <a:pPr marL="0" indent="0" algn="just">
              <a:buNone/>
            </a:pPr>
            <a:endParaRPr lang="es-EC" dirty="0"/>
          </a:p>
          <a:p>
            <a:pPr marL="0" indent="0" algn="just">
              <a:buNone/>
            </a:pPr>
            <a:endParaRPr lang="es-EC"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543" y="1620773"/>
            <a:ext cx="8142369" cy="2101257"/>
          </a:xfrm>
          <a:prstGeom prst="rect">
            <a:avLst/>
          </a:prstGeom>
        </p:spPr>
      </p:pic>
      <p:sp>
        <p:nvSpPr>
          <p:cNvPr id="6" name="Marcador de contenido 2"/>
          <p:cNvSpPr txBox="1">
            <a:spLocks/>
          </p:cNvSpPr>
          <p:nvPr/>
        </p:nvSpPr>
        <p:spPr>
          <a:xfrm>
            <a:off x="458803" y="4391505"/>
            <a:ext cx="4113197" cy="9707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just">
              <a:buFont typeface="Wingdings 3" charset="2"/>
              <a:buNone/>
            </a:pPr>
            <a:r>
              <a:rPr lang="es-EC" dirty="0" smtClean="0"/>
              <a:t>Otra manera de utilizarlo es con el acrónimo DESC</a:t>
            </a:r>
          </a:p>
          <a:p>
            <a:pPr marL="0" indent="0" algn="just">
              <a:buFont typeface="Wingdings 3" charset="2"/>
              <a:buNone/>
            </a:pPr>
            <a:endParaRPr lang="es-EC" dirty="0" smtClean="0"/>
          </a:p>
          <a:p>
            <a:pPr marL="0" indent="0" algn="just">
              <a:buFont typeface="Wingdings 3" charset="2"/>
              <a:buNone/>
            </a:pPr>
            <a:endParaRPr lang="es-EC"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2" y="3906483"/>
            <a:ext cx="6711625" cy="2911489"/>
          </a:xfrm>
          <a:prstGeom prst="rect">
            <a:avLst/>
          </a:prstGeom>
        </p:spPr>
      </p:pic>
    </p:spTree>
    <p:extLst>
      <p:ext uri="{BB962C8B-B14F-4D97-AF65-F5344CB8AC3E}">
        <p14:creationId xmlns:p14="http://schemas.microsoft.com/office/powerpoint/2010/main" val="43057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EC" dirty="0" smtClean="0"/>
              <a:t>Comando SHOW FULL</a:t>
            </a:r>
            <a:endParaRPr lang="es-EC" dirty="0"/>
          </a:p>
        </p:txBody>
      </p:sp>
      <p:sp>
        <p:nvSpPr>
          <p:cNvPr id="3" name="Marcador de contenido 2"/>
          <p:cNvSpPr>
            <a:spLocks noGrp="1"/>
          </p:cNvSpPr>
          <p:nvPr>
            <p:ph idx="1"/>
          </p:nvPr>
        </p:nvSpPr>
        <p:spPr>
          <a:xfrm>
            <a:off x="1643660" y="1500713"/>
            <a:ext cx="8646560" cy="566671"/>
          </a:xfrm>
        </p:spPr>
        <p:txBody>
          <a:bodyPr>
            <a:normAutofit fontScale="92500" lnSpcReduction="20000"/>
          </a:bodyPr>
          <a:lstStyle/>
          <a:p>
            <a:pPr marL="0" indent="0" algn="just">
              <a:buNone/>
            </a:pPr>
            <a:r>
              <a:rPr lang="es-EC" dirty="0" smtClean="0"/>
              <a:t>Es muy similar al comando DESCRIBE pero este permite ver mas detalles de la tabla</a:t>
            </a:r>
          </a:p>
          <a:p>
            <a:pPr marL="0" indent="0" algn="just">
              <a:buNone/>
            </a:pPr>
            <a:endParaRPr lang="es-EC" dirty="0"/>
          </a:p>
          <a:p>
            <a:pPr marL="0" indent="0" algn="just">
              <a:buNone/>
            </a:pPr>
            <a:endParaRPr lang="es-EC"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30" y="2714748"/>
            <a:ext cx="11552349" cy="2403032"/>
          </a:xfrm>
          <a:prstGeom prst="rect">
            <a:avLst/>
          </a:prstGeom>
        </p:spPr>
      </p:pic>
    </p:spTree>
    <p:extLst>
      <p:ext uri="{BB962C8B-B14F-4D97-AF65-F5344CB8AC3E}">
        <p14:creationId xmlns:p14="http://schemas.microsoft.com/office/powerpoint/2010/main" val="3234109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43660" y="1500713"/>
            <a:ext cx="8646560" cy="3882656"/>
          </a:xfrm>
        </p:spPr>
        <p:txBody>
          <a:bodyPr>
            <a:normAutofit lnSpcReduction="10000"/>
          </a:bodyPr>
          <a:lstStyle/>
          <a:p>
            <a:pPr marL="0" indent="0">
              <a:buNone/>
            </a:pPr>
            <a:r>
              <a:rPr lang="es-MX" dirty="0" smtClean="0"/>
              <a:t>Diferencia </a:t>
            </a:r>
            <a:r>
              <a:rPr lang="es-MX" dirty="0"/>
              <a:t>entre los tipos de datos DATE, DATETIME y TIMESTAMP </a:t>
            </a:r>
            <a:endParaRPr lang="es-MX" dirty="0" smtClean="0"/>
          </a:p>
          <a:p>
            <a:pPr marL="0" indent="0">
              <a:buNone/>
            </a:pPr>
            <a:endParaRPr lang="es-MX" dirty="0" smtClean="0"/>
          </a:p>
          <a:p>
            <a:r>
              <a:rPr lang="es-MX" dirty="0" smtClean="0"/>
              <a:t>DATE </a:t>
            </a:r>
            <a:r>
              <a:rPr lang="es-MX" dirty="0"/>
              <a:t>solo incluye fecha, pero no hora. DATE usa el formato ‘YYYY-MM-DD’. Con un rango de ‘1000-01-01’ a ‘9999-12-31</a:t>
            </a:r>
            <a:r>
              <a:rPr lang="es-MX" dirty="0" smtClean="0"/>
              <a:t>’.</a:t>
            </a:r>
          </a:p>
          <a:p>
            <a:pPr marL="0" indent="0">
              <a:buNone/>
            </a:pPr>
            <a:endParaRPr lang="es-MX" dirty="0"/>
          </a:p>
          <a:p>
            <a:r>
              <a:rPr lang="es-MX" dirty="0"/>
              <a:t>DATETIME incluye fecha y hora, Usa el formato ‘YYYY-MM-DD HH:MM:SS’. Con un rango de ‘1000-01-01 00:00:00’ a ‘9999-12-31 23:59:59</a:t>
            </a:r>
            <a:r>
              <a:rPr lang="es-MX" dirty="0" smtClean="0"/>
              <a:t>’.</a:t>
            </a:r>
          </a:p>
          <a:p>
            <a:pPr marL="0" indent="0">
              <a:buNone/>
            </a:pPr>
            <a:endParaRPr lang="es-MX" dirty="0"/>
          </a:p>
          <a:p>
            <a:r>
              <a:rPr lang="es-MX" dirty="0"/>
              <a:t>TIMESTAMP incluye fecha y hora. Con un rango de ‘1970-01-01 00:00:01’ UTC a ‘2038-01-19 03:14:07’ UTC.</a:t>
            </a:r>
          </a:p>
          <a:p>
            <a:pPr marL="0" indent="0" algn="just">
              <a:buNone/>
            </a:pPr>
            <a:endParaRPr lang="es-EC" dirty="0"/>
          </a:p>
          <a:p>
            <a:pPr marL="0" indent="0" algn="just">
              <a:buNone/>
            </a:pPr>
            <a:endParaRPr lang="es-EC" dirty="0"/>
          </a:p>
        </p:txBody>
      </p:sp>
    </p:spTree>
    <p:extLst>
      <p:ext uri="{BB962C8B-B14F-4D97-AF65-F5344CB8AC3E}">
        <p14:creationId xmlns:p14="http://schemas.microsoft.com/office/powerpoint/2010/main" val="809572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473" y="3817484"/>
            <a:ext cx="9002332" cy="27871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19" y="286678"/>
            <a:ext cx="7359037" cy="3316966"/>
          </a:xfrm>
          <a:prstGeom prst="rect">
            <a:avLst/>
          </a:prstGeom>
        </p:spPr>
      </p:pic>
    </p:spTree>
    <p:extLst>
      <p:ext uri="{BB962C8B-B14F-4D97-AF65-F5344CB8AC3E}">
        <p14:creationId xmlns:p14="http://schemas.microsoft.com/office/powerpoint/2010/main" val="2589675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EC" dirty="0" smtClean="0"/>
              <a:t>Comando INSERT IN TO</a:t>
            </a:r>
            <a:endParaRPr lang="es-EC" dirty="0"/>
          </a:p>
        </p:txBody>
      </p:sp>
      <p:sp>
        <p:nvSpPr>
          <p:cNvPr id="3" name="Marcador de contenido 2"/>
          <p:cNvSpPr>
            <a:spLocks noGrp="1"/>
          </p:cNvSpPr>
          <p:nvPr>
            <p:ph idx="1"/>
          </p:nvPr>
        </p:nvSpPr>
        <p:spPr>
          <a:xfrm>
            <a:off x="1643660" y="1500713"/>
            <a:ext cx="8646560" cy="566671"/>
          </a:xfrm>
        </p:spPr>
        <p:txBody>
          <a:bodyPr>
            <a:normAutofit/>
          </a:bodyPr>
          <a:lstStyle/>
          <a:p>
            <a:pPr marL="0" indent="0" algn="just">
              <a:buNone/>
            </a:pPr>
            <a:r>
              <a:rPr lang="es-EC" dirty="0" smtClean="0"/>
              <a:t>Este comando nos permite ingresar datos en una tabla creada</a:t>
            </a:r>
          </a:p>
          <a:p>
            <a:pPr marL="0" indent="0" algn="just">
              <a:buNone/>
            </a:pPr>
            <a:endParaRPr lang="es-EC" dirty="0"/>
          </a:p>
          <a:p>
            <a:pPr marL="0" indent="0" algn="just">
              <a:buNone/>
            </a:pPr>
            <a:endParaRPr lang="es-EC"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944" y="2067384"/>
            <a:ext cx="6889991" cy="4293260"/>
          </a:xfrm>
          <a:prstGeom prst="rect">
            <a:avLst/>
          </a:prstGeom>
        </p:spPr>
      </p:pic>
    </p:spTree>
    <p:extLst>
      <p:ext uri="{BB962C8B-B14F-4D97-AF65-F5344CB8AC3E}">
        <p14:creationId xmlns:p14="http://schemas.microsoft.com/office/powerpoint/2010/main" val="346556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EC" dirty="0" smtClean="0"/>
              <a:t>Comando INSERT IN TO</a:t>
            </a:r>
            <a:endParaRPr lang="es-EC" dirty="0"/>
          </a:p>
        </p:txBody>
      </p:sp>
      <p:sp>
        <p:nvSpPr>
          <p:cNvPr id="3" name="Marcador de contenido 2"/>
          <p:cNvSpPr>
            <a:spLocks noGrp="1"/>
          </p:cNvSpPr>
          <p:nvPr>
            <p:ph idx="1"/>
          </p:nvPr>
        </p:nvSpPr>
        <p:spPr>
          <a:xfrm>
            <a:off x="1630781" y="1170666"/>
            <a:ext cx="8646560" cy="566671"/>
          </a:xfrm>
        </p:spPr>
        <p:txBody>
          <a:bodyPr>
            <a:normAutofit fontScale="92500" lnSpcReduction="20000"/>
          </a:bodyPr>
          <a:lstStyle/>
          <a:p>
            <a:pPr marL="0" indent="0" algn="just">
              <a:buNone/>
            </a:pPr>
            <a:r>
              <a:rPr lang="es-EC" dirty="0" smtClean="0"/>
              <a:t>También se puede insertar varios registros a la vez utilizando una coma entre cada registro.</a:t>
            </a:r>
          </a:p>
          <a:p>
            <a:pPr marL="0" indent="0" algn="just">
              <a:buNone/>
            </a:pPr>
            <a:endParaRPr lang="es-EC" dirty="0"/>
          </a:p>
          <a:p>
            <a:pPr marL="0" indent="0" algn="just">
              <a:buNone/>
            </a:pPr>
            <a:endParaRPr lang="es-EC"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53" y="1737337"/>
            <a:ext cx="6114769" cy="3518554"/>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622" y="3361004"/>
            <a:ext cx="5661730" cy="3295417"/>
          </a:xfrm>
          <a:prstGeom prst="rect">
            <a:avLst/>
          </a:prstGeom>
        </p:spPr>
      </p:pic>
    </p:spTree>
    <p:extLst>
      <p:ext uri="{BB962C8B-B14F-4D97-AF65-F5344CB8AC3E}">
        <p14:creationId xmlns:p14="http://schemas.microsoft.com/office/powerpoint/2010/main" val="155734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EC" dirty="0" smtClean="0"/>
              <a:t>Comando ON DUPLICATE KEY</a:t>
            </a:r>
            <a:endParaRPr lang="es-EC" dirty="0"/>
          </a:p>
        </p:txBody>
      </p:sp>
      <p:sp>
        <p:nvSpPr>
          <p:cNvPr id="3" name="Marcador de contenido 2"/>
          <p:cNvSpPr>
            <a:spLocks noGrp="1"/>
          </p:cNvSpPr>
          <p:nvPr>
            <p:ph idx="1"/>
          </p:nvPr>
        </p:nvSpPr>
        <p:spPr>
          <a:xfrm>
            <a:off x="1630781" y="1170666"/>
            <a:ext cx="8646560" cy="566671"/>
          </a:xfrm>
        </p:spPr>
        <p:txBody>
          <a:bodyPr>
            <a:normAutofit fontScale="92500" lnSpcReduction="20000"/>
          </a:bodyPr>
          <a:lstStyle/>
          <a:p>
            <a:pPr marL="0" indent="0" algn="just">
              <a:buNone/>
            </a:pPr>
            <a:r>
              <a:rPr lang="es-EC" dirty="0" smtClean="0"/>
              <a:t>Este comando nos permite modificar un registro a partir de la clave principal</a:t>
            </a:r>
          </a:p>
          <a:p>
            <a:pPr marL="0" indent="0" algn="just">
              <a:buNone/>
            </a:pPr>
            <a:endParaRPr lang="es-EC" dirty="0"/>
          </a:p>
          <a:p>
            <a:pPr marL="0" indent="0" algn="just">
              <a:buNone/>
            </a:pPr>
            <a:endParaRPr lang="es-EC"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23" y="1843937"/>
            <a:ext cx="5441603" cy="254844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840" y="2949577"/>
            <a:ext cx="7922239" cy="3643678"/>
          </a:xfrm>
          <a:prstGeom prst="rect">
            <a:avLst/>
          </a:prstGeom>
        </p:spPr>
      </p:pic>
    </p:spTree>
    <p:extLst>
      <p:ext uri="{BB962C8B-B14F-4D97-AF65-F5344CB8AC3E}">
        <p14:creationId xmlns:p14="http://schemas.microsoft.com/office/powerpoint/2010/main" val="2677693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MX" sz="2800" dirty="0"/>
              <a:t>Inserción de datos usando </a:t>
            </a:r>
            <a:r>
              <a:rPr lang="es-MX" sz="2800" dirty="0" err="1"/>
              <a:t>querys</a:t>
            </a:r>
            <a:r>
              <a:rPr lang="es-MX" sz="2800" dirty="0"/>
              <a:t> anidados</a:t>
            </a:r>
            <a:endParaRPr lang="es-EC" sz="280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870" y="1300426"/>
            <a:ext cx="5231461" cy="2370054"/>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79" y="3960393"/>
            <a:ext cx="10740980" cy="2422150"/>
          </a:xfrm>
          <a:prstGeom prst="rect">
            <a:avLst/>
          </a:prstGeom>
        </p:spPr>
      </p:pic>
    </p:spTree>
    <p:extLst>
      <p:ext uri="{BB962C8B-B14F-4D97-AF65-F5344CB8AC3E}">
        <p14:creationId xmlns:p14="http://schemas.microsoft.com/office/powerpoint/2010/main" val="309948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336807"/>
            <a:ext cx="9404723" cy="1400530"/>
          </a:xfrm>
        </p:spPr>
        <p:txBody>
          <a:bodyPr/>
          <a:lstStyle/>
          <a:p>
            <a:pPr algn="ctr"/>
            <a:r>
              <a:rPr lang="es-EC" dirty="0" smtClean="0"/>
              <a:t>Comando SELECT</a:t>
            </a:r>
            <a:endParaRPr lang="es-EC" dirty="0"/>
          </a:p>
        </p:txBody>
      </p:sp>
      <p:sp>
        <p:nvSpPr>
          <p:cNvPr id="3" name="Marcador de contenido 2"/>
          <p:cNvSpPr>
            <a:spLocks noGrp="1"/>
          </p:cNvSpPr>
          <p:nvPr>
            <p:ph idx="1"/>
          </p:nvPr>
        </p:nvSpPr>
        <p:spPr>
          <a:xfrm>
            <a:off x="1223493" y="1737337"/>
            <a:ext cx="9362941" cy="4058157"/>
          </a:xfrm>
        </p:spPr>
        <p:txBody>
          <a:bodyPr>
            <a:normAutofit fontScale="85000" lnSpcReduction="20000"/>
          </a:bodyPr>
          <a:lstStyle/>
          <a:p>
            <a:pPr marL="0" indent="0" algn="just">
              <a:lnSpc>
                <a:spcPct val="120000"/>
              </a:lnSpc>
              <a:spcBef>
                <a:spcPts val="0"/>
              </a:spcBef>
              <a:buNone/>
            </a:pPr>
            <a:r>
              <a:rPr lang="es-EC" dirty="0" smtClean="0"/>
              <a:t>Este comando es el mas importante debido a que este nos permite hacer consultas de nuestros datos generando información.</a:t>
            </a:r>
          </a:p>
          <a:p>
            <a:pPr marL="0" indent="0" algn="just">
              <a:lnSpc>
                <a:spcPct val="120000"/>
              </a:lnSpc>
              <a:spcBef>
                <a:spcPts val="0"/>
              </a:spcBef>
              <a:buNone/>
            </a:pPr>
            <a:endParaRPr lang="es-MX" dirty="0"/>
          </a:p>
          <a:p>
            <a:pPr marL="0" indent="0" algn="just">
              <a:lnSpc>
                <a:spcPct val="120000"/>
              </a:lnSpc>
              <a:spcBef>
                <a:spcPts val="0"/>
              </a:spcBef>
              <a:buNone/>
            </a:pPr>
            <a:r>
              <a:rPr lang="es-MX" b="1" dirty="0"/>
              <a:t>SELECT:</a:t>
            </a:r>
            <a:r>
              <a:rPr lang="es-MX" dirty="0"/>
              <a:t> la herramientas mas importante de SQL pues con el logramos extraer los datos</a:t>
            </a:r>
            <a:r>
              <a:rPr lang="es-MX" dirty="0" smtClean="0"/>
              <a:t>.</a:t>
            </a:r>
          </a:p>
          <a:p>
            <a:pPr marL="0" indent="0" algn="just">
              <a:lnSpc>
                <a:spcPct val="120000"/>
              </a:lnSpc>
              <a:spcBef>
                <a:spcPts val="0"/>
              </a:spcBef>
              <a:buNone/>
            </a:pPr>
            <a:endParaRPr lang="es-MX" dirty="0"/>
          </a:p>
          <a:p>
            <a:pPr marL="0" indent="0" algn="just">
              <a:lnSpc>
                <a:spcPct val="120000"/>
              </a:lnSpc>
              <a:spcBef>
                <a:spcPts val="0"/>
              </a:spcBef>
              <a:buNone/>
            </a:pPr>
            <a:r>
              <a:rPr lang="es-MX" dirty="0" smtClean="0"/>
              <a:t>Este comando funciona junto a otros comandos como</a:t>
            </a:r>
          </a:p>
          <a:p>
            <a:pPr marL="0" indent="0" algn="just">
              <a:lnSpc>
                <a:spcPct val="120000"/>
              </a:lnSpc>
              <a:spcBef>
                <a:spcPts val="0"/>
              </a:spcBef>
              <a:buNone/>
            </a:pPr>
            <a:r>
              <a:rPr lang="es-MX" dirty="0"/>
              <a:t/>
            </a:r>
            <a:br>
              <a:rPr lang="es-MX" dirty="0"/>
            </a:br>
            <a:r>
              <a:rPr lang="es-MX" b="1" dirty="0"/>
              <a:t>WHERE:</a:t>
            </a:r>
            <a:r>
              <a:rPr lang="es-MX" dirty="0"/>
              <a:t> agrega condicionantes a nuestro SELECT para traer datos mas </a:t>
            </a:r>
            <a:r>
              <a:rPr lang="es-MX" dirty="0" smtClean="0"/>
              <a:t>específicos.</a:t>
            </a:r>
          </a:p>
          <a:p>
            <a:pPr marL="0" indent="0" algn="just">
              <a:lnSpc>
                <a:spcPct val="120000"/>
              </a:lnSpc>
              <a:spcBef>
                <a:spcPts val="0"/>
              </a:spcBef>
              <a:buNone/>
            </a:pPr>
            <a:r>
              <a:rPr lang="es-MX" dirty="0"/>
              <a:t/>
            </a:r>
            <a:br>
              <a:rPr lang="es-MX" dirty="0"/>
            </a:br>
            <a:r>
              <a:rPr lang="es-MX" b="1" dirty="0"/>
              <a:t>LIKE:</a:t>
            </a:r>
            <a:r>
              <a:rPr lang="es-MX" dirty="0"/>
              <a:t> busca coincidencias de texto</a:t>
            </a:r>
            <a:r>
              <a:rPr lang="es-MX" dirty="0" smtClean="0"/>
              <a:t>.</a:t>
            </a:r>
          </a:p>
          <a:p>
            <a:pPr marL="0" indent="0" algn="just">
              <a:lnSpc>
                <a:spcPct val="120000"/>
              </a:lnSpc>
              <a:spcBef>
                <a:spcPts val="0"/>
              </a:spcBef>
              <a:buNone/>
            </a:pPr>
            <a:r>
              <a:rPr lang="es-MX" dirty="0"/>
              <a:t/>
            </a:r>
            <a:br>
              <a:rPr lang="es-MX" dirty="0"/>
            </a:br>
            <a:r>
              <a:rPr lang="es-MX" b="1" dirty="0"/>
              <a:t>FUNCIONES:</a:t>
            </a:r>
            <a:r>
              <a:rPr lang="es-MX" dirty="0"/>
              <a:t> realizan tareas ya programadas y muy puntuales</a:t>
            </a:r>
            <a:r>
              <a:rPr lang="es-MX" dirty="0" smtClean="0"/>
              <a:t>.</a:t>
            </a:r>
          </a:p>
          <a:p>
            <a:pPr marL="0" indent="0" algn="just">
              <a:lnSpc>
                <a:spcPct val="120000"/>
              </a:lnSpc>
              <a:spcBef>
                <a:spcPts val="0"/>
              </a:spcBef>
              <a:buNone/>
            </a:pPr>
            <a:r>
              <a:rPr lang="es-MX" dirty="0"/>
              <a:t/>
            </a:r>
            <a:br>
              <a:rPr lang="es-MX" dirty="0"/>
            </a:br>
            <a:r>
              <a:rPr lang="es-MX" b="1" dirty="0"/>
              <a:t>LIMIT n:</a:t>
            </a:r>
            <a:r>
              <a:rPr lang="es-MX" dirty="0"/>
              <a:t> Trae un </a:t>
            </a:r>
            <a:r>
              <a:rPr lang="es-MX" b="1" dirty="0"/>
              <a:t>n</a:t>
            </a:r>
            <a:r>
              <a:rPr lang="es-MX" dirty="0"/>
              <a:t> numero limite de coincidencias de nuestro </a:t>
            </a:r>
            <a:r>
              <a:rPr lang="es-MX" dirty="0" err="1"/>
              <a:t>select</a:t>
            </a:r>
            <a:r>
              <a:rPr lang="es-MX" dirty="0"/>
              <a:t> de forma </a:t>
            </a:r>
            <a:r>
              <a:rPr lang="es-MX" dirty="0" err="1"/>
              <a:t>aleatorea</a:t>
            </a:r>
            <a:r>
              <a:rPr lang="es-MX" dirty="0"/>
              <a:t>.</a:t>
            </a:r>
            <a:endParaRPr lang="es-EC" dirty="0"/>
          </a:p>
          <a:p>
            <a:pPr marL="0" indent="0" algn="just">
              <a:buNone/>
            </a:pPr>
            <a:endParaRPr lang="es-EC" dirty="0"/>
          </a:p>
        </p:txBody>
      </p:sp>
    </p:spTree>
    <p:extLst>
      <p:ext uri="{BB962C8B-B14F-4D97-AF65-F5344CB8AC3E}">
        <p14:creationId xmlns:p14="http://schemas.microsoft.com/office/powerpoint/2010/main" val="215834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03312" y="888642"/>
            <a:ext cx="8946541" cy="5359758"/>
          </a:xfrm>
        </p:spPr>
        <p:txBody>
          <a:bodyPr>
            <a:normAutofit/>
          </a:bodyPr>
          <a:lstStyle/>
          <a:p>
            <a:r>
              <a:rPr lang="es-MX" dirty="0"/>
              <a:t>SQL es </a:t>
            </a:r>
            <a:r>
              <a:rPr lang="es-MX" dirty="0" smtClean="0"/>
              <a:t>un </a:t>
            </a:r>
            <a:r>
              <a:rPr lang="es-MX" dirty="0"/>
              <a:t>lenguaje </a:t>
            </a:r>
            <a:r>
              <a:rPr lang="es-MX" dirty="0" smtClean="0"/>
              <a:t>orientado </a:t>
            </a:r>
            <a:r>
              <a:rPr lang="es-MX" dirty="0"/>
              <a:t>a </a:t>
            </a:r>
            <a:r>
              <a:rPr lang="es-MX" dirty="0" smtClean="0"/>
              <a:t>consultas de </a:t>
            </a:r>
            <a:r>
              <a:rPr lang="es-MX" dirty="0"/>
              <a:t>bases de datos (</a:t>
            </a:r>
            <a:r>
              <a:rPr lang="es-MX" dirty="0" err="1"/>
              <a:t>Structured</a:t>
            </a:r>
            <a:r>
              <a:rPr lang="es-MX" dirty="0"/>
              <a:t> </a:t>
            </a:r>
            <a:r>
              <a:rPr lang="es-MX" dirty="0" err="1"/>
              <a:t>Query</a:t>
            </a:r>
            <a:r>
              <a:rPr lang="es-MX" dirty="0"/>
              <a:t> </a:t>
            </a:r>
            <a:r>
              <a:rPr lang="es-MX" dirty="0" err="1"/>
              <a:t>Language</a:t>
            </a:r>
            <a:r>
              <a:rPr lang="es-MX" dirty="0" smtClean="0"/>
              <a:t>)</a:t>
            </a:r>
          </a:p>
          <a:p>
            <a:pPr marL="0" indent="0">
              <a:buNone/>
            </a:pPr>
            <a:endParaRPr lang="es-MX" dirty="0"/>
          </a:p>
          <a:p>
            <a:r>
              <a:rPr lang="es-MX" dirty="0" err="1"/>
              <a:t>MySQL</a:t>
            </a:r>
            <a:r>
              <a:rPr lang="es-MX" dirty="0"/>
              <a:t> es un </a:t>
            </a:r>
            <a:r>
              <a:rPr lang="es-MX" b="1" dirty="0"/>
              <a:t>sistema de administración de bases de datos</a:t>
            </a:r>
            <a:r>
              <a:rPr lang="es-MX" dirty="0"/>
              <a:t>(</a:t>
            </a:r>
            <a:r>
              <a:rPr lang="es-MX" dirty="0" err="1"/>
              <a:t>Database</a:t>
            </a:r>
            <a:r>
              <a:rPr lang="es-MX" dirty="0"/>
              <a:t> Management </a:t>
            </a:r>
            <a:r>
              <a:rPr lang="es-MX" dirty="0" err="1"/>
              <a:t>System</a:t>
            </a:r>
            <a:r>
              <a:rPr lang="es-MX" dirty="0"/>
              <a:t>, DBMS) o también llamado motor de bases de datos</a:t>
            </a:r>
            <a:r>
              <a:rPr lang="es-MX" dirty="0" smtClean="0"/>
              <a:t>.</a:t>
            </a:r>
          </a:p>
          <a:p>
            <a:pPr marL="0" indent="0">
              <a:buNone/>
            </a:pPr>
            <a:endParaRPr lang="es-MX" dirty="0"/>
          </a:p>
          <a:p>
            <a:r>
              <a:rPr lang="es-MX" dirty="0"/>
              <a:t>Existen muchos tipos de bases de datos, desde un simple archivo hasta sistemas relacionales orientados a objetos. </a:t>
            </a:r>
            <a:r>
              <a:rPr lang="es-MX" dirty="0" err="1"/>
              <a:t>MySQL</a:t>
            </a:r>
            <a:r>
              <a:rPr lang="es-MX" dirty="0"/>
              <a:t>, como base de datos relacional, utiliza múltiples tablas para almacenar y organizar la información</a:t>
            </a:r>
            <a:r>
              <a:rPr lang="es-MX" dirty="0" smtClean="0"/>
              <a:t>.</a:t>
            </a:r>
          </a:p>
          <a:p>
            <a:pPr marL="0" indent="0">
              <a:buNone/>
            </a:pPr>
            <a:endParaRPr lang="es-MX" dirty="0"/>
          </a:p>
          <a:p>
            <a:r>
              <a:rPr lang="es-MX" dirty="0"/>
              <a:t>Fue escrito en C y C++ y se integra perfectamente con los lenguajes de programación más usados en todo el mundo.</a:t>
            </a:r>
          </a:p>
          <a:p>
            <a:pPr marL="0" indent="0">
              <a:buNone/>
            </a:pPr>
            <a:endParaRPr lang="es-EC" dirty="0"/>
          </a:p>
        </p:txBody>
      </p:sp>
    </p:spTree>
    <p:extLst>
      <p:ext uri="{BB962C8B-B14F-4D97-AF65-F5344CB8AC3E}">
        <p14:creationId xmlns:p14="http://schemas.microsoft.com/office/powerpoint/2010/main" val="209804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805" y="1885387"/>
            <a:ext cx="9028571" cy="3885714"/>
          </a:xfrm>
          <a:prstGeom prst="rect">
            <a:avLst/>
          </a:prstGeom>
        </p:spPr>
      </p:pic>
      <p:sp>
        <p:nvSpPr>
          <p:cNvPr id="5" name="Título 1"/>
          <p:cNvSpPr>
            <a:spLocks noGrp="1"/>
          </p:cNvSpPr>
          <p:nvPr>
            <p:ph type="title"/>
          </p:nvPr>
        </p:nvSpPr>
        <p:spPr>
          <a:xfrm>
            <a:off x="646111" y="336807"/>
            <a:ext cx="9404723" cy="1400530"/>
          </a:xfrm>
        </p:spPr>
        <p:txBody>
          <a:bodyPr/>
          <a:lstStyle/>
          <a:p>
            <a:pPr algn="ctr"/>
            <a:r>
              <a:rPr lang="es-EC" dirty="0" smtClean="0"/>
              <a:t>Comando SELECT</a:t>
            </a:r>
            <a:endParaRPr lang="es-EC" dirty="0"/>
          </a:p>
        </p:txBody>
      </p:sp>
    </p:spTree>
    <p:extLst>
      <p:ext uri="{BB962C8B-B14F-4D97-AF65-F5344CB8AC3E}">
        <p14:creationId xmlns:p14="http://schemas.microsoft.com/office/powerpoint/2010/main" val="383491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21" y="253038"/>
            <a:ext cx="9404723" cy="1400530"/>
          </a:xfrm>
        </p:spPr>
        <p:txBody>
          <a:bodyPr/>
          <a:lstStyle/>
          <a:p>
            <a:pPr algn="ctr"/>
            <a:r>
              <a:rPr lang="es-EC" dirty="0" smtClean="0"/>
              <a:t>Comando JOIN</a:t>
            </a:r>
            <a:br>
              <a:rPr lang="es-EC" dirty="0" smtClean="0"/>
            </a:br>
            <a:endParaRPr lang="es-EC" dirty="0"/>
          </a:p>
        </p:txBody>
      </p:sp>
      <p:pic>
        <p:nvPicPr>
          <p:cNvPr id="1026" name="Picture 2" descr="https://i.pinimg.com/474x/b0/3d/67/b03d6794fb787492bea0f41a8144a37d--business-intelligence-computer-sci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91" y="1075587"/>
            <a:ext cx="2894483" cy="567294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554" y="3121460"/>
            <a:ext cx="7862068" cy="3075144"/>
          </a:xfrm>
          <a:prstGeom prst="rect">
            <a:avLst/>
          </a:prstGeom>
        </p:spPr>
      </p:pic>
      <p:sp>
        <p:nvSpPr>
          <p:cNvPr id="6" name="Marcador de contenido 2"/>
          <p:cNvSpPr>
            <a:spLocks noGrp="1"/>
          </p:cNvSpPr>
          <p:nvPr>
            <p:ph idx="1"/>
          </p:nvPr>
        </p:nvSpPr>
        <p:spPr>
          <a:xfrm>
            <a:off x="3767554" y="1597537"/>
            <a:ext cx="7862068" cy="849451"/>
          </a:xfrm>
        </p:spPr>
        <p:txBody>
          <a:bodyPr>
            <a:normAutofit/>
          </a:bodyPr>
          <a:lstStyle/>
          <a:p>
            <a:pPr marL="0" indent="0" algn="just">
              <a:lnSpc>
                <a:spcPct val="120000"/>
              </a:lnSpc>
              <a:spcBef>
                <a:spcPts val="0"/>
              </a:spcBef>
              <a:buNone/>
            </a:pPr>
            <a:r>
              <a:rPr lang="es-MX" dirty="0" smtClean="0"/>
              <a:t>Sirve para tomar dos tablas, relacionarlas y luego mostrar la información ya relacionada</a:t>
            </a:r>
            <a:endParaRPr lang="es-EC" dirty="0"/>
          </a:p>
          <a:p>
            <a:pPr marL="0" indent="0" algn="just">
              <a:buNone/>
            </a:pPr>
            <a:endParaRPr lang="es-EC" dirty="0"/>
          </a:p>
        </p:txBody>
      </p:sp>
    </p:spTree>
    <p:extLst>
      <p:ext uri="{BB962C8B-B14F-4D97-AF65-F5344CB8AC3E}">
        <p14:creationId xmlns:p14="http://schemas.microsoft.com/office/powerpoint/2010/main" val="3315688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2820474" y="2674265"/>
            <a:ext cx="6444750" cy="1794704"/>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C" dirty="0" smtClean="0"/>
              <a:t>TIPOS DE </a:t>
            </a:r>
          </a:p>
          <a:p>
            <a:pPr algn="ctr"/>
            <a:r>
              <a:rPr lang="es-EC" dirty="0" smtClean="0"/>
              <a:t>JOIN</a:t>
            </a:r>
            <a:br>
              <a:rPr lang="es-EC" dirty="0" smtClean="0"/>
            </a:br>
            <a:endParaRPr lang="es-EC" dirty="0"/>
          </a:p>
        </p:txBody>
      </p:sp>
    </p:spTree>
    <p:extLst>
      <p:ext uri="{BB962C8B-B14F-4D97-AF65-F5344CB8AC3E}">
        <p14:creationId xmlns:p14="http://schemas.microsoft.com/office/powerpoint/2010/main" val="3090905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dirty="0" smtClean="0"/>
              <a:t>INTER </a:t>
            </a:r>
            <a:r>
              <a:rPr lang="es-EC" dirty="0" smtClean="0"/>
              <a:t>JOIN</a:t>
            </a:r>
            <a:r>
              <a:rPr lang="es-EC" dirty="0" smtClean="0"/>
              <a:t/>
            </a:r>
            <a:br>
              <a:rPr lang="es-EC" dirty="0" smtClean="0"/>
            </a:br>
            <a:endParaRPr lang="es-EC" dirty="0"/>
          </a:p>
        </p:txBody>
      </p:sp>
      <p:sp>
        <p:nvSpPr>
          <p:cNvPr id="6" name="Marcador de contenido 2"/>
          <p:cNvSpPr>
            <a:spLocks noGrp="1"/>
          </p:cNvSpPr>
          <p:nvPr>
            <p:ph idx="1"/>
          </p:nvPr>
        </p:nvSpPr>
        <p:spPr>
          <a:xfrm>
            <a:off x="947358" y="1228842"/>
            <a:ext cx="9034047" cy="1900724"/>
          </a:xfrm>
        </p:spPr>
        <p:txBody>
          <a:bodyPr>
            <a:normAutofit lnSpcReduction="10000"/>
          </a:bodyPr>
          <a:lstStyle/>
          <a:p>
            <a:pPr marL="0" indent="0" algn="just">
              <a:lnSpc>
                <a:spcPct val="120000"/>
              </a:lnSpc>
              <a:spcBef>
                <a:spcPts val="0"/>
              </a:spcBef>
              <a:buNone/>
            </a:pPr>
            <a:r>
              <a:rPr lang="es-MX" dirty="0"/>
              <a:t>Esta es la forma mas fácil de seleccionar información de diferentes tablas, es tal vez la que mas usas a diario en tu trabajo con bases de datos. Esta </a:t>
            </a:r>
            <a:r>
              <a:rPr lang="es-MX" dirty="0" smtClean="0"/>
              <a:t>unión </a:t>
            </a:r>
            <a:r>
              <a:rPr lang="es-MX" dirty="0"/>
              <a:t>retorna todas las filas de la tabla A que coinciden en la tabla B. Es decir aquellas que están en la tabla A </a:t>
            </a:r>
            <a:r>
              <a:rPr lang="es-MX" i="1" dirty="0"/>
              <a:t>Y</a:t>
            </a:r>
            <a:r>
              <a:rPr lang="es-MX" dirty="0"/>
              <a:t> en la tabla B, si lo vemos en conjuntos la intersección entre la tabla A y la B.</a:t>
            </a:r>
            <a:endParaRPr lang="es-EC" dirty="0"/>
          </a:p>
        </p:txBody>
      </p:sp>
      <p:pic>
        <p:nvPicPr>
          <p:cNvPr id="4" name="Picture 2" descr="BadgesMesa de trabajo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727" y="3168203"/>
            <a:ext cx="5133305" cy="157079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236" y="5030290"/>
            <a:ext cx="6114286" cy="1085714"/>
          </a:xfrm>
          <a:prstGeom prst="rect">
            <a:avLst/>
          </a:prstGeom>
        </p:spPr>
      </p:pic>
    </p:spTree>
    <p:extLst>
      <p:ext uri="{BB962C8B-B14F-4D97-AF65-F5344CB8AC3E}">
        <p14:creationId xmlns:p14="http://schemas.microsoft.com/office/powerpoint/2010/main" val="140966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dirty="0" smtClean="0"/>
              <a:t>LEFT </a:t>
            </a:r>
            <a:r>
              <a:rPr lang="es-EC" dirty="0" smtClean="0"/>
              <a:t>JOIN</a:t>
            </a:r>
            <a:r>
              <a:rPr lang="es-EC" dirty="0" smtClean="0"/>
              <a:t/>
            </a:r>
            <a:br>
              <a:rPr lang="es-EC" dirty="0" smtClean="0"/>
            </a:br>
            <a:endParaRPr lang="es-EC" dirty="0"/>
          </a:p>
        </p:txBody>
      </p:sp>
      <p:sp>
        <p:nvSpPr>
          <p:cNvPr id="6" name="Marcador de contenido 2"/>
          <p:cNvSpPr>
            <a:spLocks noGrp="1"/>
          </p:cNvSpPr>
          <p:nvPr>
            <p:ph idx="1"/>
          </p:nvPr>
        </p:nvSpPr>
        <p:spPr>
          <a:xfrm>
            <a:off x="947358" y="1370511"/>
            <a:ext cx="9034047" cy="1115113"/>
          </a:xfrm>
        </p:spPr>
        <p:txBody>
          <a:bodyPr>
            <a:normAutofit/>
          </a:bodyPr>
          <a:lstStyle/>
          <a:p>
            <a:pPr marL="0" indent="0" algn="just">
              <a:lnSpc>
                <a:spcPct val="120000"/>
              </a:lnSpc>
              <a:spcBef>
                <a:spcPts val="0"/>
              </a:spcBef>
              <a:buNone/>
            </a:pPr>
            <a:r>
              <a:rPr lang="es-MX" dirty="0"/>
              <a:t>Esta consulta retorna todas las filas que están en la tabla A </a:t>
            </a:r>
            <a:r>
              <a:rPr lang="es-MX" b="1" dirty="0"/>
              <a:t>y </a:t>
            </a:r>
            <a:r>
              <a:rPr lang="es-MX" b="1" dirty="0" smtClean="0"/>
              <a:t>además</a:t>
            </a:r>
            <a:r>
              <a:rPr lang="es-MX" dirty="0"/>
              <a:t> si hay coincidencias de filas en la tabla B también va a traer esas filas.</a:t>
            </a:r>
            <a:endParaRPr lang="es-EC" dirty="0"/>
          </a:p>
        </p:txBody>
      </p:sp>
      <p:pic>
        <p:nvPicPr>
          <p:cNvPr id="2050" name="Picture 2" descr="BadgesMesa de trabajo 2 cop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932" y="2562895"/>
            <a:ext cx="5390895" cy="164961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807" y="4824142"/>
            <a:ext cx="6057143" cy="1047619"/>
          </a:xfrm>
          <a:prstGeom prst="rect">
            <a:avLst/>
          </a:prstGeom>
        </p:spPr>
      </p:pic>
    </p:spTree>
    <p:extLst>
      <p:ext uri="{BB962C8B-B14F-4D97-AF65-F5344CB8AC3E}">
        <p14:creationId xmlns:p14="http://schemas.microsoft.com/office/powerpoint/2010/main" val="195585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dirty="0" smtClean="0"/>
              <a:t>RIGHT </a:t>
            </a:r>
            <a:r>
              <a:rPr lang="es-EC" dirty="0" smtClean="0"/>
              <a:t>JOIN</a:t>
            </a:r>
            <a:r>
              <a:rPr lang="es-EC" dirty="0" smtClean="0"/>
              <a:t/>
            </a:r>
            <a:br>
              <a:rPr lang="es-EC" dirty="0" smtClean="0"/>
            </a:br>
            <a:endParaRPr lang="es-EC" dirty="0"/>
          </a:p>
        </p:txBody>
      </p:sp>
      <p:sp>
        <p:nvSpPr>
          <p:cNvPr id="6" name="Marcador de contenido 2"/>
          <p:cNvSpPr>
            <a:spLocks noGrp="1"/>
          </p:cNvSpPr>
          <p:nvPr>
            <p:ph idx="1"/>
          </p:nvPr>
        </p:nvSpPr>
        <p:spPr>
          <a:xfrm>
            <a:off x="947358" y="1370511"/>
            <a:ext cx="9034047" cy="1115113"/>
          </a:xfrm>
        </p:spPr>
        <p:txBody>
          <a:bodyPr>
            <a:normAutofit/>
          </a:bodyPr>
          <a:lstStyle/>
          <a:p>
            <a:pPr marL="0" indent="0" algn="just">
              <a:lnSpc>
                <a:spcPct val="120000"/>
              </a:lnSpc>
              <a:spcBef>
                <a:spcPts val="0"/>
              </a:spcBef>
              <a:buNone/>
            </a:pPr>
            <a:r>
              <a:rPr lang="es-MX" dirty="0"/>
              <a:t>Esta consulta retorna todas las filas de la tabla B </a:t>
            </a:r>
            <a:r>
              <a:rPr lang="es-MX" b="1" dirty="0"/>
              <a:t>y </a:t>
            </a:r>
            <a:r>
              <a:rPr lang="es-MX" b="1" dirty="0" err="1"/>
              <a:t>ademas</a:t>
            </a:r>
            <a:r>
              <a:rPr lang="es-MX" dirty="0"/>
              <a:t> si hay filas en la tabla A que coinciden también va a traer estas filas de la tabla A.</a:t>
            </a:r>
            <a:endParaRPr lang="es-EC" dirty="0"/>
          </a:p>
        </p:txBody>
      </p:sp>
      <p:pic>
        <p:nvPicPr>
          <p:cNvPr id="3074" name="Picture 2" descr="BadgesMesa de trabajo 2 copia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233" y="2485624"/>
            <a:ext cx="5892293" cy="18030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188" y="4691998"/>
            <a:ext cx="6152381" cy="1028571"/>
          </a:xfrm>
          <a:prstGeom prst="rect">
            <a:avLst/>
          </a:prstGeom>
        </p:spPr>
      </p:pic>
    </p:spTree>
    <p:extLst>
      <p:ext uri="{BB962C8B-B14F-4D97-AF65-F5344CB8AC3E}">
        <p14:creationId xmlns:p14="http://schemas.microsoft.com/office/powerpoint/2010/main" val="2295120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dirty="0" smtClean="0"/>
              <a:t>OUTER </a:t>
            </a:r>
            <a:r>
              <a:rPr lang="es-EC" dirty="0" smtClean="0"/>
              <a:t>JOIN</a:t>
            </a:r>
            <a:r>
              <a:rPr lang="es-EC" dirty="0" smtClean="0"/>
              <a:t/>
            </a:r>
            <a:br>
              <a:rPr lang="es-EC" dirty="0" smtClean="0"/>
            </a:br>
            <a:endParaRPr lang="es-EC" dirty="0"/>
          </a:p>
        </p:txBody>
      </p:sp>
      <p:sp>
        <p:nvSpPr>
          <p:cNvPr id="6" name="Marcador de contenido 2"/>
          <p:cNvSpPr>
            <a:spLocks noGrp="1"/>
          </p:cNvSpPr>
          <p:nvPr>
            <p:ph idx="1"/>
          </p:nvPr>
        </p:nvSpPr>
        <p:spPr>
          <a:xfrm>
            <a:off x="947358" y="1370511"/>
            <a:ext cx="9034047" cy="1115113"/>
          </a:xfrm>
        </p:spPr>
        <p:txBody>
          <a:bodyPr>
            <a:normAutofit/>
          </a:bodyPr>
          <a:lstStyle/>
          <a:p>
            <a:pPr marL="0" indent="0" algn="just">
              <a:lnSpc>
                <a:spcPct val="120000"/>
              </a:lnSpc>
              <a:spcBef>
                <a:spcPts val="0"/>
              </a:spcBef>
              <a:buNone/>
            </a:pPr>
            <a:r>
              <a:rPr lang="es-MX" dirty="0"/>
              <a:t>Este </a:t>
            </a:r>
            <a:r>
              <a:rPr lang="es-MX" dirty="0" err="1"/>
              <a:t>join</a:t>
            </a:r>
            <a:r>
              <a:rPr lang="es-MX" dirty="0"/>
              <a:t> retorna TODAS las filas de las dos tablas. Hace la </a:t>
            </a:r>
            <a:r>
              <a:rPr lang="es-MX" dirty="0" err="1"/>
              <a:t>union</a:t>
            </a:r>
            <a:r>
              <a:rPr lang="es-MX" dirty="0"/>
              <a:t> entre las filas que coinciden entre la tabla A y la tabla B.</a:t>
            </a:r>
            <a:endParaRPr lang="es-EC" dirty="0"/>
          </a:p>
        </p:txBody>
      </p:sp>
      <p:pic>
        <p:nvPicPr>
          <p:cNvPr id="4098" name="Picture 2" descr="BadgesMesa de trabajo 2 copia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072" y="2498722"/>
            <a:ext cx="5518616" cy="168869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85" y="4746869"/>
            <a:ext cx="6076190" cy="1047619"/>
          </a:xfrm>
          <a:prstGeom prst="rect">
            <a:avLst/>
          </a:prstGeom>
        </p:spPr>
      </p:pic>
    </p:spTree>
    <p:extLst>
      <p:ext uri="{BB962C8B-B14F-4D97-AF65-F5344CB8AC3E}">
        <p14:creationId xmlns:p14="http://schemas.microsoft.com/office/powerpoint/2010/main" val="312510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b="1" dirty="0" smtClean="0"/>
              <a:t>LEFT EXCLUDING </a:t>
            </a:r>
            <a:r>
              <a:rPr lang="es-EC" b="1" dirty="0" smtClean="0"/>
              <a:t>JOIN</a:t>
            </a:r>
            <a:r>
              <a:rPr lang="es-EC" b="1" dirty="0" smtClean="0"/>
              <a:t/>
            </a:r>
            <a:br>
              <a:rPr lang="es-EC" b="1" dirty="0" smtClean="0"/>
            </a:br>
            <a:endParaRPr lang="es-EC" b="1" dirty="0"/>
          </a:p>
        </p:txBody>
      </p:sp>
      <p:sp>
        <p:nvSpPr>
          <p:cNvPr id="6" name="Marcador de contenido 2"/>
          <p:cNvSpPr>
            <a:spLocks noGrp="1"/>
          </p:cNvSpPr>
          <p:nvPr>
            <p:ph idx="1"/>
          </p:nvPr>
        </p:nvSpPr>
        <p:spPr>
          <a:xfrm>
            <a:off x="947358" y="1370511"/>
            <a:ext cx="9034047" cy="1115113"/>
          </a:xfrm>
        </p:spPr>
        <p:txBody>
          <a:bodyPr>
            <a:normAutofit lnSpcReduction="10000"/>
          </a:bodyPr>
          <a:lstStyle/>
          <a:p>
            <a:pPr marL="0" indent="0" algn="just">
              <a:lnSpc>
                <a:spcPct val="120000"/>
              </a:lnSpc>
              <a:spcBef>
                <a:spcPts val="0"/>
              </a:spcBef>
              <a:buNone/>
            </a:pPr>
            <a:r>
              <a:rPr lang="es-MX" dirty="0"/>
              <a:t>Esta consulta retorna todas las filas de la tabla de la izquierda, es decir la tabla A que no tienen ninguna coincidencia con la tabla de la derecha, es decir la tabla B.</a:t>
            </a:r>
            <a:endParaRPr lang="es-EC" dirty="0"/>
          </a:p>
        </p:txBody>
      </p:sp>
      <p:pic>
        <p:nvPicPr>
          <p:cNvPr id="5122" name="Picture 2" descr="BadgesMesa de trabajo 2 copia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964" y="2671279"/>
            <a:ext cx="6180831" cy="189133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045" y="4873926"/>
            <a:ext cx="6266667" cy="1257143"/>
          </a:xfrm>
          <a:prstGeom prst="rect">
            <a:avLst/>
          </a:prstGeom>
        </p:spPr>
      </p:pic>
    </p:spTree>
    <p:extLst>
      <p:ext uri="{BB962C8B-B14F-4D97-AF65-F5344CB8AC3E}">
        <p14:creationId xmlns:p14="http://schemas.microsoft.com/office/powerpoint/2010/main" val="4196107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b="1" dirty="0" smtClean="0"/>
              <a:t>RIGHT EXCLUDING </a:t>
            </a:r>
            <a:r>
              <a:rPr lang="es-EC" b="1" dirty="0" smtClean="0"/>
              <a:t>JOIN</a:t>
            </a:r>
            <a:r>
              <a:rPr lang="es-EC" b="1" dirty="0" smtClean="0"/>
              <a:t/>
            </a:r>
            <a:br>
              <a:rPr lang="es-EC" b="1" dirty="0" smtClean="0"/>
            </a:br>
            <a:endParaRPr lang="es-EC" b="1" dirty="0"/>
          </a:p>
        </p:txBody>
      </p:sp>
      <p:sp>
        <p:nvSpPr>
          <p:cNvPr id="6" name="Marcador de contenido 2"/>
          <p:cNvSpPr>
            <a:spLocks noGrp="1"/>
          </p:cNvSpPr>
          <p:nvPr>
            <p:ph idx="1"/>
          </p:nvPr>
        </p:nvSpPr>
        <p:spPr>
          <a:xfrm>
            <a:off x="947358" y="1370511"/>
            <a:ext cx="9034047" cy="1115113"/>
          </a:xfrm>
        </p:spPr>
        <p:txBody>
          <a:bodyPr>
            <a:normAutofit lnSpcReduction="10000"/>
          </a:bodyPr>
          <a:lstStyle/>
          <a:p>
            <a:pPr marL="0" indent="0" algn="just">
              <a:lnSpc>
                <a:spcPct val="120000"/>
              </a:lnSpc>
              <a:spcBef>
                <a:spcPts val="0"/>
              </a:spcBef>
              <a:buNone/>
            </a:pPr>
            <a:r>
              <a:rPr lang="es-MX" dirty="0"/>
              <a:t>Esta consulta retorna todas las filas de la tabla de la derecha, es decir la tabla B que no tienen coincidencias en la tabla de la izquierda, es decir la tabla A.</a:t>
            </a:r>
            <a:endParaRPr lang="es-EC" dirty="0"/>
          </a:p>
        </p:txBody>
      </p:sp>
      <p:pic>
        <p:nvPicPr>
          <p:cNvPr id="6146" name="Picture 2" descr="BadgesMesa de trabajo 2 copia 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515" y="2774310"/>
            <a:ext cx="5623730" cy="172086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380" y="4925442"/>
            <a:ext cx="6400000" cy="1257143"/>
          </a:xfrm>
          <a:prstGeom prst="rect">
            <a:avLst/>
          </a:prstGeom>
        </p:spPr>
      </p:pic>
    </p:spTree>
    <p:extLst>
      <p:ext uri="{BB962C8B-B14F-4D97-AF65-F5344CB8AC3E}">
        <p14:creationId xmlns:p14="http://schemas.microsoft.com/office/powerpoint/2010/main" val="2914702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b="1" dirty="0" smtClean="0"/>
              <a:t>OUTER EXCLUDING </a:t>
            </a:r>
            <a:r>
              <a:rPr lang="es-EC" b="1" dirty="0" smtClean="0"/>
              <a:t>JOIN</a:t>
            </a:r>
            <a:r>
              <a:rPr lang="es-EC" b="1" dirty="0" smtClean="0"/>
              <a:t/>
            </a:r>
            <a:br>
              <a:rPr lang="es-EC" b="1" dirty="0" smtClean="0"/>
            </a:br>
            <a:endParaRPr lang="es-EC" b="1" dirty="0"/>
          </a:p>
        </p:txBody>
      </p:sp>
      <p:sp>
        <p:nvSpPr>
          <p:cNvPr id="6" name="Marcador de contenido 2"/>
          <p:cNvSpPr>
            <a:spLocks noGrp="1"/>
          </p:cNvSpPr>
          <p:nvPr>
            <p:ph idx="1"/>
          </p:nvPr>
        </p:nvSpPr>
        <p:spPr>
          <a:xfrm>
            <a:off x="947358" y="1370511"/>
            <a:ext cx="9034047" cy="1115113"/>
          </a:xfrm>
        </p:spPr>
        <p:txBody>
          <a:bodyPr>
            <a:normAutofit/>
          </a:bodyPr>
          <a:lstStyle/>
          <a:p>
            <a:pPr marL="0" indent="0" algn="just">
              <a:lnSpc>
                <a:spcPct val="120000"/>
              </a:lnSpc>
              <a:spcBef>
                <a:spcPts val="0"/>
              </a:spcBef>
              <a:buNone/>
            </a:pPr>
            <a:r>
              <a:rPr lang="es-MX" dirty="0"/>
              <a:t>Esta consulta retorna todas las filas de la tabla de la izquierda, tabla A, y todas las filas de la tabla de la derecha, tabla B que no coinciden.</a:t>
            </a:r>
            <a:endParaRPr lang="es-EC" dirty="0"/>
          </a:p>
        </p:txBody>
      </p:sp>
      <p:pic>
        <p:nvPicPr>
          <p:cNvPr id="7170" name="Picture 2" descr="BadgesMesa de trabajo 2 copia 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543" y="2602838"/>
            <a:ext cx="6267674" cy="191790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761" y="4989296"/>
            <a:ext cx="3695238" cy="1180952"/>
          </a:xfrm>
          <a:prstGeom prst="rect">
            <a:avLst/>
          </a:prstGeom>
        </p:spPr>
      </p:pic>
    </p:spTree>
    <p:extLst>
      <p:ext uri="{BB962C8B-B14F-4D97-AF65-F5344CB8AC3E}">
        <p14:creationId xmlns:p14="http://schemas.microsoft.com/office/powerpoint/2010/main" val="310505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t>
            </a:r>
            <a:r>
              <a:rPr lang="es-MX" dirty="0" err="1" smtClean="0"/>
              <a:t>Qu</a:t>
            </a:r>
            <a:r>
              <a:rPr lang="es-EC" dirty="0" smtClean="0"/>
              <a:t>é es una Base de Datos?</a:t>
            </a:r>
            <a:endParaRPr lang="es-EC" dirty="0"/>
          </a:p>
        </p:txBody>
      </p:sp>
      <p:sp>
        <p:nvSpPr>
          <p:cNvPr id="3" name="Marcador de contenido 2"/>
          <p:cNvSpPr>
            <a:spLocks noGrp="1"/>
          </p:cNvSpPr>
          <p:nvPr>
            <p:ph idx="1"/>
          </p:nvPr>
        </p:nvSpPr>
        <p:spPr/>
        <p:txBody>
          <a:bodyPr/>
          <a:lstStyle/>
          <a:p>
            <a:pPr algn="just"/>
            <a:r>
              <a:rPr lang="es-MX" dirty="0"/>
              <a:t>Una base de datos es un lugar donde podemos ir guardando datos de forma ordenada (con una estructura de ordenamiento</a:t>
            </a:r>
            <a:r>
              <a:rPr lang="es-MX" dirty="0" smtClean="0"/>
              <a:t>) y podemos </a:t>
            </a:r>
            <a:r>
              <a:rPr lang="es-MX" dirty="0"/>
              <a:t>operar esos datos. </a:t>
            </a:r>
            <a:r>
              <a:rPr lang="es-MX" dirty="0" err="1"/>
              <a:t>Mysql</a:t>
            </a:r>
            <a:r>
              <a:rPr lang="es-MX" dirty="0"/>
              <a:t> es una base de datos relacional en la que se guardan entidades con sus respectivos atributos (estos son nuestros datos) y sus relaciones</a:t>
            </a:r>
            <a:r>
              <a:rPr lang="es-MX" dirty="0" smtClean="0"/>
              <a:t>.</a:t>
            </a:r>
          </a:p>
          <a:p>
            <a:pPr marL="0" indent="0" algn="just">
              <a:buNone/>
            </a:pPr>
            <a:endParaRPr lang="es-EC" dirty="0" smtClean="0"/>
          </a:p>
          <a:p>
            <a:pPr algn="just"/>
            <a:r>
              <a:rPr lang="es-EC" dirty="0" smtClean="0"/>
              <a:t>Nos permite almacenar datos y relaciones entre los datos para que nosotros podamos convertir en información</a:t>
            </a:r>
            <a:endParaRPr lang="es-EC" dirty="0"/>
          </a:p>
        </p:txBody>
      </p:sp>
    </p:spTree>
    <p:extLst>
      <p:ext uri="{BB962C8B-B14F-4D97-AF65-F5344CB8AC3E}">
        <p14:creationId xmlns:p14="http://schemas.microsoft.com/office/powerpoint/2010/main" val="3624991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b="1" dirty="0" smtClean="0"/>
              <a:t>COMANDO DISTINCT</a:t>
            </a:r>
            <a:r>
              <a:rPr lang="es-EC" b="1" dirty="0" smtClean="0"/>
              <a:t/>
            </a:r>
            <a:br>
              <a:rPr lang="es-EC" b="1" dirty="0" smtClean="0"/>
            </a:br>
            <a:endParaRPr lang="es-EC" b="1" dirty="0"/>
          </a:p>
        </p:txBody>
      </p:sp>
      <p:sp>
        <p:nvSpPr>
          <p:cNvPr id="6" name="Marcador de contenido 2"/>
          <p:cNvSpPr>
            <a:spLocks noGrp="1"/>
          </p:cNvSpPr>
          <p:nvPr>
            <p:ph idx="1"/>
          </p:nvPr>
        </p:nvSpPr>
        <p:spPr>
          <a:xfrm>
            <a:off x="1132695" y="1228926"/>
            <a:ext cx="9034047" cy="1115113"/>
          </a:xfrm>
        </p:spPr>
        <p:txBody>
          <a:bodyPr>
            <a:normAutofit/>
          </a:bodyPr>
          <a:lstStyle/>
          <a:p>
            <a:pPr marL="0" indent="0" algn="just">
              <a:lnSpc>
                <a:spcPct val="120000"/>
              </a:lnSpc>
              <a:spcBef>
                <a:spcPts val="0"/>
              </a:spcBef>
              <a:buNone/>
            </a:pPr>
            <a:r>
              <a:rPr lang="es-MX" dirty="0" smtClean="0"/>
              <a:t>Permite mostrar los datos de una columna sin que se repitan</a:t>
            </a:r>
            <a:endParaRPr lang="es-EC"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352" y="1892908"/>
            <a:ext cx="4855496" cy="4379165"/>
          </a:xfrm>
          <a:prstGeom prst="rect">
            <a:avLst/>
          </a:prstGeom>
        </p:spPr>
      </p:pic>
    </p:spTree>
    <p:extLst>
      <p:ext uri="{BB962C8B-B14F-4D97-AF65-F5344CB8AC3E}">
        <p14:creationId xmlns:p14="http://schemas.microsoft.com/office/powerpoint/2010/main" val="1033571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762019" y="253037"/>
            <a:ext cx="9404723" cy="828788"/>
          </a:xfrm>
        </p:spPr>
        <p:txBody>
          <a:bodyPr/>
          <a:lstStyle/>
          <a:p>
            <a:pPr algn="ctr"/>
            <a:r>
              <a:rPr lang="es-EC" b="1" dirty="0" smtClean="0"/>
              <a:t>COMANDO COUNT</a:t>
            </a:r>
            <a:r>
              <a:rPr lang="es-EC" b="1" dirty="0" smtClean="0"/>
              <a:t/>
            </a:r>
            <a:br>
              <a:rPr lang="es-EC" b="1" dirty="0" smtClean="0"/>
            </a:br>
            <a:endParaRPr lang="es-EC" b="1" dirty="0"/>
          </a:p>
        </p:txBody>
      </p:sp>
      <p:sp>
        <p:nvSpPr>
          <p:cNvPr id="6" name="Marcador de contenido 2"/>
          <p:cNvSpPr>
            <a:spLocks noGrp="1"/>
          </p:cNvSpPr>
          <p:nvPr>
            <p:ph idx="1"/>
          </p:nvPr>
        </p:nvSpPr>
        <p:spPr>
          <a:xfrm>
            <a:off x="1132695" y="1228926"/>
            <a:ext cx="9034047" cy="1115113"/>
          </a:xfrm>
        </p:spPr>
        <p:txBody>
          <a:bodyPr>
            <a:normAutofit/>
          </a:bodyPr>
          <a:lstStyle/>
          <a:p>
            <a:pPr marL="0" indent="0" algn="just">
              <a:lnSpc>
                <a:spcPct val="120000"/>
              </a:lnSpc>
              <a:spcBef>
                <a:spcPts val="0"/>
              </a:spcBef>
              <a:buNone/>
            </a:pPr>
            <a:r>
              <a:rPr lang="es-MX" dirty="0" smtClean="0"/>
              <a:t>Permite contar los datos de una columna y mostrar el resultado</a:t>
            </a:r>
            <a:endParaRPr lang="es-EC"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98" y="1994692"/>
            <a:ext cx="5282877" cy="4565261"/>
          </a:xfrm>
          <a:prstGeom prst="rect">
            <a:avLst/>
          </a:prstGeom>
        </p:spPr>
      </p:pic>
    </p:spTree>
    <p:extLst>
      <p:ext uri="{BB962C8B-B14F-4D97-AF65-F5344CB8AC3E}">
        <p14:creationId xmlns:p14="http://schemas.microsoft.com/office/powerpoint/2010/main" val="350083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C" dirty="0" smtClean="0"/>
              <a:t>Comando CREATE</a:t>
            </a:r>
            <a:endParaRPr lang="es-EC" dirty="0"/>
          </a:p>
        </p:txBody>
      </p:sp>
      <p:sp>
        <p:nvSpPr>
          <p:cNvPr id="3" name="Marcador de contenido 2"/>
          <p:cNvSpPr>
            <a:spLocks noGrp="1"/>
          </p:cNvSpPr>
          <p:nvPr>
            <p:ph idx="1"/>
          </p:nvPr>
        </p:nvSpPr>
        <p:spPr>
          <a:xfrm>
            <a:off x="2661091" y="1853248"/>
            <a:ext cx="5374762" cy="4195481"/>
          </a:xfrm>
        </p:spPr>
        <p:txBody>
          <a:bodyPr/>
          <a:lstStyle/>
          <a:p>
            <a:pPr marL="0" indent="0" algn="just">
              <a:buNone/>
            </a:pPr>
            <a:r>
              <a:rPr lang="es-EC" dirty="0" smtClean="0"/>
              <a:t>Es el comando que nos permite crear base de datos y sus respectivas tablas</a:t>
            </a:r>
          </a:p>
          <a:p>
            <a:pPr marL="0" indent="0" algn="just">
              <a:buNone/>
            </a:pPr>
            <a:endParaRPr lang="es-EC" dirty="0"/>
          </a:p>
          <a:p>
            <a:pPr marL="0" indent="0" algn="just">
              <a:buNone/>
            </a:pPr>
            <a:r>
              <a:rPr lang="es-EC" dirty="0" smtClean="0"/>
              <a:t>En </a:t>
            </a:r>
            <a:r>
              <a:rPr lang="es-EC" dirty="0" err="1" smtClean="0"/>
              <a:t>MySQL</a:t>
            </a:r>
            <a:r>
              <a:rPr lang="es-EC" dirty="0" smtClean="0"/>
              <a:t> existen dos tipos de tablas</a:t>
            </a:r>
            <a:r>
              <a:rPr lang="es-MX" dirty="0" smtClean="0"/>
              <a:t>:</a:t>
            </a:r>
          </a:p>
          <a:p>
            <a:pPr marL="0" indent="0" algn="just">
              <a:buNone/>
            </a:pPr>
            <a:endParaRPr lang="es-MX" dirty="0" smtClean="0"/>
          </a:p>
          <a:p>
            <a:r>
              <a:rPr lang="es-MX" dirty="0"/>
              <a:t>TABLAS DE CATÁLOGO (</a:t>
            </a:r>
            <a:r>
              <a:rPr lang="es-MX" dirty="0" err="1"/>
              <a:t>MyISAM</a:t>
            </a:r>
            <a:r>
              <a:rPr lang="es-MX" dirty="0" smtClean="0"/>
              <a:t>)</a:t>
            </a:r>
          </a:p>
          <a:p>
            <a:pPr marL="0" indent="0">
              <a:buNone/>
            </a:pPr>
            <a:endParaRPr lang="es-MX" dirty="0"/>
          </a:p>
          <a:p>
            <a:r>
              <a:rPr lang="es-MX" dirty="0"/>
              <a:t>TABLAS DE OPERACIÓN (</a:t>
            </a:r>
            <a:r>
              <a:rPr lang="es-MX" dirty="0" err="1"/>
              <a:t>InnoDB</a:t>
            </a:r>
            <a:r>
              <a:rPr lang="es-MX" dirty="0"/>
              <a:t>)</a:t>
            </a:r>
          </a:p>
          <a:p>
            <a:pPr marL="0" indent="0" algn="just">
              <a:buNone/>
            </a:pPr>
            <a:endParaRPr lang="es-EC" dirty="0"/>
          </a:p>
        </p:txBody>
      </p:sp>
    </p:spTree>
    <p:extLst>
      <p:ext uri="{BB962C8B-B14F-4D97-AF65-F5344CB8AC3E}">
        <p14:creationId xmlns:p14="http://schemas.microsoft.com/office/powerpoint/2010/main" val="4229100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TABLAS DE CATÁLOGO (</a:t>
            </a:r>
            <a:r>
              <a:rPr lang="es-MX" dirty="0" err="1"/>
              <a:t>MyISAM</a:t>
            </a:r>
            <a:r>
              <a:rPr lang="es-MX" dirty="0"/>
              <a:t>)</a:t>
            </a:r>
          </a:p>
        </p:txBody>
      </p:sp>
      <p:sp>
        <p:nvSpPr>
          <p:cNvPr id="3" name="Marcador de contenido 2"/>
          <p:cNvSpPr>
            <a:spLocks noGrp="1"/>
          </p:cNvSpPr>
          <p:nvPr>
            <p:ph idx="1"/>
          </p:nvPr>
        </p:nvSpPr>
        <p:spPr>
          <a:xfrm>
            <a:off x="1017429" y="1839059"/>
            <a:ext cx="9710671" cy="4195481"/>
          </a:xfrm>
        </p:spPr>
        <p:txBody>
          <a:bodyPr>
            <a:normAutofit lnSpcReduction="10000"/>
          </a:bodyPr>
          <a:lstStyle/>
          <a:p>
            <a:pPr algn="just"/>
            <a:r>
              <a:rPr lang="es-MX" dirty="0"/>
              <a:t>Bloqueo de tabla</a:t>
            </a:r>
          </a:p>
          <a:p>
            <a:pPr algn="just"/>
            <a:r>
              <a:rPr lang="es-MX" dirty="0"/>
              <a:t>Aumento del rendimiento si nuestra aplicación realiza un elevado número de consultas “</a:t>
            </a:r>
            <a:r>
              <a:rPr lang="es-MX" dirty="0" err="1"/>
              <a:t>Select</a:t>
            </a:r>
            <a:r>
              <a:rPr lang="es-MX" dirty="0"/>
              <a:t>”.</a:t>
            </a:r>
          </a:p>
          <a:p>
            <a:pPr algn="just"/>
            <a:r>
              <a:rPr lang="es-MX" dirty="0"/>
              <a:t>Las tablas pueden llegar a dar problemas en la recuperación de datos.</a:t>
            </a:r>
          </a:p>
          <a:p>
            <a:pPr algn="just"/>
            <a:r>
              <a:rPr lang="es-MX" dirty="0"/>
              <a:t>Permite hacer búsquedas full-</a:t>
            </a:r>
            <a:r>
              <a:rPr lang="es-MX" dirty="0" err="1"/>
              <a:t>text</a:t>
            </a:r>
            <a:endParaRPr lang="es-MX" dirty="0"/>
          </a:p>
          <a:p>
            <a:pPr algn="just"/>
            <a:r>
              <a:rPr lang="es-MX" dirty="0"/>
              <a:t>Menor consumo memoria RAM</a:t>
            </a:r>
          </a:p>
          <a:p>
            <a:pPr algn="just"/>
            <a:r>
              <a:rPr lang="es-MX" dirty="0"/>
              <a:t>Mayor velocidad en general a la hora de recuperar datos.</a:t>
            </a:r>
          </a:p>
          <a:p>
            <a:pPr algn="just"/>
            <a:r>
              <a:rPr lang="es-MX" dirty="0"/>
              <a:t>Ausencia de características de atomicidad ya que no tiene que hacer comprobaciones de la integridad referencial, ni bloquear las tablas para realizar las operaciones, esto nos lleva como los anteriores puntos a una mayor velocidad.</a:t>
            </a:r>
          </a:p>
          <a:p>
            <a:pPr marL="0" indent="0" algn="just">
              <a:buNone/>
            </a:pPr>
            <a:endParaRPr lang="es-EC" dirty="0"/>
          </a:p>
        </p:txBody>
      </p:sp>
    </p:spTree>
    <p:extLst>
      <p:ext uri="{BB962C8B-B14F-4D97-AF65-F5344CB8AC3E}">
        <p14:creationId xmlns:p14="http://schemas.microsoft.com/office/powerpoint/2010/main" val="405430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TABLAS DE OPERACIÓN (</a:t>
            </a:r>
            <a:r>
              <a:rPr lang="es-MX" dirty="0" err="1"/>
              <a:t>InnoDB</a:t>
            </a:r>
            <a:r>
              <a:rPr lang="es-MX" dirty="0"/>
              <a:t>)</a:t>
            </a:r>
          </a:p>
        </p:txBody>
      </p:sp>
      <p:sp>
        <p:nvSpPr>
          <p:cNvPr id="3" name="Marcador de contenido 2"/>
          <p:cNvSpPr>
            <a:spLocks noGrp="1"/>
          </p:cNvSpPr>
          <p:nvPr>
            <p:ph idx="1"/>
          </p:nvPr>
        </p:nvSpPr>
        <p:spPr>
          <a:xfrm>
            <a:off x="1980645" y="2135273"/>
            <a:ext cx="6735653" cy="3325369"/>
          </a:xfrm>
        </p:spPr>
        <p:txBody>
          <a:bodyPr>
            <a:normAutofit/>
          </a:bodyPr>
          <a:lstStyle/>
          <a:p>
            <a:r>
              <a:rPr lang="es-MX" dirty="0"/>
              <a:t>Bloqueo de registros</a:t>
            </a:r>
          </a:p>
          <a:p>
            <a:r>
              <a:rPr lang="es-MX" dirty="0"/>
              <a:t>Soporte de transacciones</a:t>
            </a:r>
          </a:p>
          <a:p>
            <a:r>
              <a:rPr lang="es-MX" dirty="0"/>
              <a:t>Rendimiento</a:t>
            </a:r>
          </a:p>
          <a:p>
            <a:r>
              <a:rPr lang="es-MX" dirty="0"/>
              <a:t>Concurrencia</a:t>
            </a:r>
          </a:p>
          <a:p>
            <a:r>
              <a:rPr lang="es-MX" dirty="0"/>
              <a:t>Confiabilidad</a:t>
            </a:r>
          </a:p>
          <a:p>
            <a:r>
              <a:rPr lang="es-MX" dirty="0"/>
              <a:t>Permite hacer búsquedas full-</a:t>
            </a:r>
            <a:r>
              <a:rPr lang="es-MX" dirty="0" err="1"/>
              <a:t>text</a:t>
            </a:r>
            <a:r>
              <a:rPr lang="es-MX" dirty="0"/>
              <a:t> (</a:t>
            </a:r>
            <a:r>
              <a:rPr lang="es-MX" dirty="0" err="1"/>
              <a:t>mysql</a:t>
            </a:r>
            <a:r>
              <a:rPr lang="es-MX" dirty="0"/>
              <a:t> &gt;= 5.6)</a:t>
            </a:r>
          </a:p>
          <a:p>
            <a:pPr marL="0" indent="0" algn="just">
              <a:buNone/>
            </a:pPr>
            <a:endParaRPr lang="es-EC" dirty="0"/>
          </a:p>
        </p:txBody>
      </p:sp>
    </p:spTree>
    <p:extLst>
      <p:ext uri="{BB962C8B-B14F-4D97-AF65-F5344CB8AC3E}">
        <p14:creationId xmlns:p14="http://schemas.microsoft.com/office/powerpoint/2010/main" val="26701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09" y="362565"/>
            <a:ext cx="9404723" cy="1015474"/>
          </a:xfrm>
        </p:spPr>
        <p:txBody>
          <a:bodyPr/>
          <a:lstStyle/>
          <a:p>
            <a:pPr algn="ctr"/>
            <a:r>
              <a:rPr lang="es-MX" sz="2800" dirty="0" smtClean="0"/>
              <a:t>Ejemplo de crear una base de datos</a:t>
            </a:r>
            <a:endParaRPr lang="es-MX" sz="28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42" y="1281051"/>
            <a:ext cx="9839459" cy="5171838"/>
          </a:xfrm>
          <a:prstGeom prst="rect">
            <a:avLst/>
          </a:prstGeom>
        </p:spPr>
      </p:pic>
    </p:spTree>
    <p:extLst>
      <p:ext uri="{BB962C8B-B14F-4D97-AF65-F5344CB8AC3E}">
        <p14:creationId xmlns:p14="http://schemas.microsoft.com/office/powerpoint/2010/main" val="188402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17" y="1271949"/>
            <a:ext cx="9315193" cy="4909911"/>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646" y="5035639"/>
            <a:ext cx="2927354" cy="1614261"/>
          </a:xfrm>
          <a:prstGeom prst="rect">
            <a:avLst/>
          </a:prstGeom>
        </p:spPr>
      </p:pic>
    </p:spTree>
    <p:extLst>
      <p:ext uri="{BB962C8B-B14F-4D97-AF65-F5344CB8AC3E}">
        <p14:creationId xmlns:p14="http://schemas.microsoft.com/office/powerpoint/2010/main" val="183954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09" y="362565"/>
            <a:ext cx="9404723" cy="1015474"/>
          </a:xfrm>
        </p:spPr>
        <p:txBody>
          <a:bodyPr/>
          <a:lstStyle/>
          <a:p>
            <a:pPr algn="ctr"/>
            <a:r>
              <a:rPr lang="es-MX" sz="2800" dirty="0" smtClean="0"/>
              <a:t>Ejemplo de crear tabla</a:t>
            </a:r>
            <a:endParaRPr lang="es-MX" sz="28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4" y="1177145"/>
            <a:ext cx="9697792" cy="4572019"/>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0" y="4584879"/>
            <a:ext cx="6657264" cy="2074651"/>
          </a:xfrm>
          <a:prstGeom prst="rect">
            <a:avLst/>
          </a:prstGeom>
        </p:spPr>
      </p:pic>
    </p:spTree>
    <p:extLst>
      <p:ext uri="{BB962C8B-B14F-4D97-AF65-F5344CB8AC3E}">
        <p14:creationId xmlns:p14="http://schemas.microsoft.com/office/powerpoint/2010/main" val="1716638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401</TotalTime>
  <Words>681</Words>
  <Application>Microsoft Office PowerPoint</Application>
  <PresentationFormat>Panorámica</PresentationFormat>
  <Paragraphs>90</Paragraphs>
  <Slides>31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Arial</vt:lpstr>
      <vt:lpstr>Century Gothic</vt:lpstr>
      <vt:lpstr>Wingdings 3</vt:lpstr>
      <vt:lpstr>Ion</vt:lpstr>
      <vt:lpstr>Presentación de PowerPoint</vt:lpstr>
      <vt:lpstr>Presentación de PowerPoint</vt:lpstr>
      <vt:lpstr>¿Qué es una Base de Datos?</vt:lpstr>
      <vt:lpstr>Comando CREATE</vt:lpstr>
      <vt:lpstr>TABLAS DE CATÁLOGO (MyISAM)</vt:lpstr>
      <vt:lpstr>TABLAS DE OPERACIÓN (InnoDB)</vt:lpstr>
      <vt:lpstr>Ejemplo de crear una base de datos</vt:lpstr>
      <vt:lpstr>Presentación de PowerPoint</vt:lpstr>
      <vt:lpstr>Ejemplo de crear tabla</vt:lpstr>
      <vt:lpstr>Comando DROP</vt:lpstr>
      <vt:lpstr>Comando DESCRIBE</vt:lpstr>
      <vt:lpstr>Comando SHOW FULL</vt:lpstr>
      <vt:lpstr>Presentación de PowerPoint</vt:lpstr>
      <vt:lpstr>Presentación de PowerPoint</vt:lpstr>
      <vt:lpstr>Comando INSERT IN TO</vt:lpstr>
      <vt:lpstr>Comando INSERT IN TO</vt:lpstr>
      <vt:lpstr>Comando ON DUPLICATE KEY</vt:lpstr>
      <vt:lpstr>Inserción de datos usando querys anidados</vt:lpstr>
      <vt:lpstr>Comando SELECT</vt:lpstr>
      <vt:lpstr>Comando SELECT</vt:lpstr>
      <vt:lpstr>Comando JOIN </vt:lpstr>
      <vt:lpstr>Presentación de PowerPoint</vt:lpstr>
      <vt:lpstr>INTER JOIN </vt:lpstr>
      <vt:lpstr>LEFT JOIN </vt:lpstr>
      <vt:lpstr>RIGHT JOIN </vt:lpstr>
      <vt:lpstr>OUTER JOIN </vt:lpstr>
      <vt:lpstr>LEFT EXCLUDING JOIN </vt:lpstr>
      <vt:lpstr>RIGHT EXCLUDING JOIN </vt:lpstr>
      <vt:lpstr>OUTER EXCLUDING JOIN </vt:lpstr>
      <vt:lpstr>COMANDO DISTINCT </vt:lpstr>
      <vt:lpstr>COMANDO COUNT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28</cp:revision>
  <dcterms:created xsi:type="dcterms:W3CDTF">2019-02-28T23:18:27Z</dcterms:created>
  <dcterms:modified xsi:type="dcterms:W3CDTF">2019-03-01T14:23:43Z</dcterms:modified>
</cp:coreProperties>
</file>